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1" r:id="rId2"/>
  </p:sldMasterIdLst>
  <p:notesMasterIdLst>
    <p:notesMasterId r:id="rId36"/>
  </p:notesMasterIdLst>
  <p:sldIdLst>
    <p:sldId id="352" r:id="rId3"/>
    <p:sldId id="330" r:id="rId4"/>
    <p:sldId id="331" r:id="rId5"/>
    <p:sldId id="332" r:id="rId6"/>
    <p:sldId id="256" r:id="rId7"/>
    <p:sldId id="317" r:id="rId8"/>
    <p:sldId id="257" r:id="rId9"/>
    <p:sldId id="346" r:id="rId10"/>
    <p:sldId id="354" r:id="rId11"/>
    <p:sldId id="318" r:id="rId12"/>
    <p:sldId id="302" r:id="rId13"/>
    <p:sldId id="301" r:id="rId14"/>
    <p:sldId id="326" r:id="rId15"/>
    <p:sldId id="288" r:id="rId16"/>
    <p:sldId id="327" r:id="rId17"/>
    <p:sldId id="328" r:id="rId18"/>
    <p:sldId id="340" r:id="rId19"/>
    <p:sldId id="299" r:id="rId20"/>
    <p:sldId id="356" r:id="rId21"/>
    <p:sldId id="319" r:id="rId22"/>
    <p:sldId id="322" r:id="rId23"/>
    <p:sldId id="323" r:id="rId24"/>
    <p:sldId id="324" r:id="rId25"/>
    <p:sldId id="321" r:id="rId26"/>
    <p:sldId id="333" r:id="rId27"/>
    <p:sldId id="355" r:id="rId28"/>
    <p:sldId id="334" r:id="rId29"/>
    <p:sldId id="348" r:id="rId30"/>
    <p:sldId id="349" r:id="rId31"/>
    <p:sldId id="357" r:id="rId32"/>
    <p:sldId id="351" r:id="rId33"/>
    <p:sldId id="350" r:id="rId34"/>
    <p:sldId id="353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FC6FFC-7418-407C-B2BA-1E848ED914BB}" v="22" dt="2018-04-16T19:37:20.261"/>
    <p1510:client id="{C869E9A9-6391-4CAE-89F5-BE285D6E358E}" v="1" dt="2018-04-17T02:10:42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954853-9F09-4C99-B27E-40A01AEB6DB6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2EF78E-9F6E-4999-AE41-687669FF9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82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nterface_segregation_principle" TargetMode="External"/><Relationship Id="rId3" Type="http://schemas.openxmlformats.org/officeDocument/2006/relationships/hyperlink" Target="https://en.wikipedia.org/wiki/Open/closed_principle" TargetMode="External"/><Relationship Id="rId7" Type="http://schemas.openxmlformats.org/officeDocument/2006/relationships/hyperlink" Target="https://en.wikipedia.org/wiki/Design_by_contract" TargetMode="External"/><Relationship Id="rId12" Type="http://schemas.openxmlformats.org/officeDocument/2006/relationships/hyperlink" Target="https://en.wikipedia.org/wiki/SOLID_(object-oriented_design)#cite_note-9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OLID_(object-oriented_design)#cite_note-6" TargetMode="External"/><Relationship Id="rId11" Type="http://schemas.openxmlformats.org/officeDocument/2006/relationships/hyperlink" Target="https://en.wikipedia.org/wiki/Dependency_inversion_principle" TargetMode="External"/><Relationship Id="rId5" Type="http://schemas.openxmlformats.org/officeDocument/2006/relationships/hyperlink" Target="https://en.wikipedia.org/wiki/Liskov_substitution_principle" TargetMode="External"/><Relationship Id="rId10" Type="http://schemas.openxmlformats.org/officeDocument/2006/relationships/hyperlink" Target="https://en.wikipedia.org/wiki/SOLID_(object-oriented_design)#cite_note-martin-design-principles-8" TargetMode="External"/><Relationship Id="rId4" Type="http://schemas.openxmlformats.org/officeDocument/2006/relationships/hyperlink" Target="https://en.wikipedia.org/wiki/SOLID_(object-oriented_design)#cite_note-5" TargetMode="External"/><Relationship Id="rId9" Type="http://schemas.openxmlformats.org/officeDocument/2006/relationships/hyperlink" Target="https://en.wikipedia.org/wiki/SOLID_(object-oriented_design)#cite_note-7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/>
              <a:t>Common vocabulary of terms to help programmers, designers, engineer to communicate in a higher level, approaches or how to model a project</a:t>
            </a:r>
          </a:p>
          <a:p>
            <a:pPr marL="228600" indent="-228600">
              <a:buAutoNum type="arabicPeriod"/>
            </a:pPr>
            <a:r>
              <a:rPr lang="en-US"/>
              <a:t>In other words is a template, just like in College when you English 101 professor asked you to write that Persuasive Essay you had to follow an outline that it was pretty much: Introduction, Body Paragraph with couple arguments ( and develop them), Opposing View Paragraph, and conclusion. So in Software Development, those “Outlines” are the Design Patters. </a:t>
            </a:r>
            <a:endParaRPr lang="en-US">
              <a:cs typeface="Calibri"/>
            </a:endParaRPr>
          </a:p>
          <a:p>
            <a:pPr marL="228600" indent="-228600">
              <a:buAutoNum type="arabicPeriod"/>
            </a:pPr>
            <a:endParaRPr lang="en-US"/>
          </a:p>
          <a:p>
            <a:pPr marL="228600" indent="-228600">
              <a:buAutoNum type="arabicPeriod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777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Let’s say, you have a class village, that needs some house objects for its method “</a:t>
            </a:r>
            <a:r>
              <a:rPr lang="en-US" err="1"/>
              <a:t>BuildNeighborhood</a:t>
            </a:r>
            <a:r>
              <a:rPr lang="en-US"/>
              <a:t>()”. However you do not want to overload the logic of the class “Village” constructing the house, and worrying it with its dependencies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746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.- Since to build a house depends on the TV object, Oven, Fire Place, Couch, Bath tube, some rubber ducks, and this cute little bunny in the front yard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8587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-So the factory takes care of the construction of the house, and all its dependencies and logic how to create the object house.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3008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Factory allows to create objects without knowing the details how an object is created , and what are its dependencies. You just Ask the Factory an object and it is returned to you. </a:t>
            </a:r>
          </a:p>
          <a:p>
            <a:r>
              <a:rPr lang="en-US"/>
              <a:t>- Factory are useful when you need a complicated process for constructing the object , when the construction need a dependency that you do not want for the actual class. </a:t>
            </a: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196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Good for unit test, since you want to test the “public” methods, and not the private ones – The implementation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28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Refactoring: Phase where frameworks often emerge, moving operations up or down the class hierarchy, and rationalizing the interfaces of classes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94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Open/closed principle"/>
              </a:rPr>
              <a:t>Open/closed principle</a:t>
            </a:r>
            <a:r>
              <a:rPr lang="en-US" sz="1200" b="0" i="0" u="none" strike="noStrike" kern="1200" baseline="300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[5]</a:t>
            </a:r>
            <a:r>
              <a:rPr lang="en-US"/>
              <a:t>"software entities … should be open for extension, but closed for modification.</a:t>
            </a:r>
            <a:r>
              <a:rPr lang="en-US">
                <a:hlinkClick r:id="rId5" tooltip="Liskov substitution principle"/>
              </a:rPr>
              <a:t>“</a:t>
            </a:r>
            <a:endParaRPr lang="en-US"/>
          </a:p>
          <a:p>
            <a:r>
              <a:rPr lang="en-US" sz="1200" u="none" strike="noStrike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Liskov substitution principle"/>
              </a:rPr>
              <a:t>Liskov</a:t>
            </a:r>
            <a:r>
              <a:rPr lang="en-US" sz="120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Liskov substitution principle"/>
              </a:rPr>
              <a:t> substitution principle</a:t>
            </a:r>
            <a:r>
              <a:rPr lang="en-US" sz="1200" b="0" i="0" u="none" strike="noStrike" kern="1200" baseline="300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[6]</a:t>
            </a:r>
            <a:r>
              <a:rPr lang="en-US"/>
              <a:t>"objects in a program should be replaceable with instances of their subtypes without altering the correctness of that program.</a:t>
            </a:r>
            <a:r>
              <a:rPr lang="en-US">
                <a:hlinkClick r:id="rId7" tooltip="Design by contract"/>
              </a:rPr>
              <a:t>“</a:t>
            </a:r>
            <a:endParaRPr lang="en-US"/>
          </a:p>
          <a:p>
            <a:r>
              <a:rPr lang="en-US" sz="120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Design by contract"/>
              </a:rPr>
              <a:t>design by </a:t>
            </a:r>
            <a:r>
              <a:rPr lang="en-US" sz="1200" u="none" strike="noStrike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Design by contract"/>
              </a:rPr>
              <a:t>contract</a:t>
            </a:r>
            <a:r>
              <a:rPr lang="en-US" err="1"/>
              <a:t>.</a:t>
            </a:r>
            <a:r>
              <a:rPr lang="en-US" sz="1200" u="none" strike="noStrike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Interface segregation principle"/>
              </a:rPr>
              <a:t>Interface</a:t>
            </a:r>
            <a:r>
              <a:rPr lang="en-US" sz="120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Interface segregation principle"/>
              </a:rPr>
              <a:t> segregation principle</a:t>
            </a:r>
            <a:r>
              <a:rPr lang="en-US" sz="1200" b="0" i="0" u="none" strike="noStrike" kern="1200" baseline="300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/>
              </a:rPr>
              <a:t>[7]</a:t>
            </a:r>
            <a:r>
              <a:rPr lang="en-US"/>
              <a:t>"many client-specific interfaces are better than one general-purpose interface.</a:t>
            </a:r>
            <a:r>
              <a:rPr lang="en-US">
                <a:hlinkClick r:id="rId10"/>
              </a:rPr>
              <a:t>“</a:t>
            </a:r>
            <a:endParaRPr lang="en-US"/>
          </a:p>
          <a:p>
            <a:r>
              <a:rPr lang="en-US" sz="1200" b="0" i="0" u="none" strike="noStrike" kern="1200" baseline="300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[8]</a:t>
            </a:r>
            <a:r>
              <a:rPr lang="en-US" sz="120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1" tooltip="Dependency inversion principle"/>
              </a:rPr>
              <a:t>Dependency inversion principle</a:t>
            </a:r>
            <a:r>
              <a:rPr lang="en-US" sz="1200" b="0" i="0" u="none" strike="noStrike" kern="1200" baseline="300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2"/>
              </a:rPr>
              <a:t>[9]</a:t>
            </a:r>
            <a:r>
              <a:rPr lang="en-US"/>
              <a:t>one should "depend upon abstractions, [not] concretions."</a:t>
            </a:r>
            <a:r>
              <a:rPr lang="en-US" sz="1200" b="0" i="0" u="none" strike="noStrike" kern="1200" baseline="300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[8]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584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err="1"/>
              <a:t>Erics’s</a:t>
            </a:r>
            <a:r>
              <a:rPr lang="en-US"/>
              <a:t> PhD Thesis contained roughly half of the most famous Design Patterns </a:t>
            </a:r>
          </a:p>
          <a:p>
            <a:pPr marL="171450" indent="-171450">
              <a:buFontTx/>
              <a:buChar char="-"/>
            </a:pPr>
            <a:r>
              <a:rPr lang="en-US"/>
              <a:t>He helped develop Junit and Eclipse, now he leads a MS development Lab in Zurich ( </a:t>
            </a:r>
            <a:r>
              <a:rPr lang="en-US">
                <a:cs typeface="Calibri"/>
              </a:rPr>
              <a:t>Visual Studio Online Monaco ) </a:t>
            </a:r>
          </a:p>
          <a:p>
            <a:pPr marL="171450" indent="-171450">
              <a:buFontTx/>
              <a:buChar char="-"/>
            </a:pPr>
            <a:endParaRPr lang="en-US"/>
          </a:p>
          <a:p>
            <a:pPr marL="171450" indent="-171450">
              <a:buFontTx/>
              <a:buChar char="-"/>
            </a:pPr>
            <a:endParaRPr lang="en-US"/>
          </a:p>
          <a:p>
            <a:pPr marL="171450" indent="-171450">
              <a:buFontTx/>
              <a:buChar char="-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0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Eugene</a:t>
            </a:r>
            <a:r>
              <a:rPr lang="en-US" baseline="0"/>
              <a:t> present this slide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39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 They try to decouple how the objects are created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2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05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other words, you want to use a factory pattern whenever you want a method to return one of the several object that share a common super class ( implement the same interface)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33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JOKE about forgetting to add the example … Use notepad/ Code editor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F78E-9F6E-4999-AE41-687669FF907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3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apmaule@gmail.com" TargetMode="External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D784F-F6FE-4188-9B3B-830B1E7CB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BF394-110D-4DAB-A2CA-8F0F63D6EC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49A38-7251-438C-B125-255832BC0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CC2BA-68EB-47F8-AE8F-86F38443F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67448-FF87-4951-BBC1-6885C7B9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293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941AB-6BC6-4D68-8101-3228CFFD4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21D74F-52EF-4FB9-AA05-394D821FB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F4BDA-4896-45A6-9ABF-4F947FF3B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C9D1A-5C7F-4FBB-8CB5-D20A58BD1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A3E80-76CD-4FA5-9E7A-EF8D34C0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106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1443B0-4936-4B59-AEA2-469978F805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82003-E43C-485A-B72E-575E6E346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EDC8F-7B01-450F-8929-E1543A090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894A0-82B2-434C-AA2B-7F604B096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A2F98-EA3E-4B09-9DA1-3800DACEC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7833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401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chSmi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11B4EA0-D4AE-40E2-8B03-4A77E632A1DC}"/>
              </a:ext>
            </a:extLst>
          </p:cNvPr>
          <p:cNvSpPr/>
          <p:nvPr userDrawn="1"/>
        </p:nvSpPr>
        <p:spPr>
          <a:xfrm>
            <a:off x="2591736" y="2153912"/>
            <a:ext cx="7186174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/>
              <a:t>Factory Design Pattern </a:t>
            </a:r>
          </a:p>
          <a:p>
            <a:pPr algn="ctr"/>
            <a:r>
              <a:rPr lang="en-US" sz="2000" b="1"/>
              <a:t>Creating Objects Without Exposing the Logic</a:t>
            </a:r>
          </a:p>
          <a:p>
            <a:pPr algn="ctr"/>
            <a:endParaRPr lang="en-US" sz="2400"/>
          </a:p>
          <a:p>
            <a:pPr algn="ctr"/>
            <a:endParaRPr lang="en-US" sz="24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hlinkClick r:id="rId2"/>
            </a:endParaRPr>
          </a:p>
          <a:p>
            <a:pPr algn="ctr"/>
            <a:r>
              <a:rPr lang="en-US" sz="3600"/>
              <a:t>Anna Paula </a:t>
            </a:r>
            <a:r>
              <a:rPr lang="en-US" sz="3600" err="1"/>
              <a:t>Pawlicka</a:t>
            </a:r>
            <a:r>
              <a:rPr lang="en-US" sz="3600"/>
              <a:t> Maule</a:t>
            </a:r>
            <a:endParaRPr lang="en-US" sz="36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hlinkClick r:id="rId2"/>
            </a:endParaRPr>
          </a:p>
          <a:p>
            <a:pPr algn="ctr"/>
            <a:r>
              <a:rPr lang="en-US" sz="2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2"/>
              </a:rPr>
              <a:t>a.pawlickamaule@techsmith.com</a:t>
            </a:r>
            <a:endParaRPr lang="en-US" sz="24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240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Github</a:t>
            </a:r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@</a:t>
            </a:r>
            <a:r>
              <a:rPr lang="en-US" sz="240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pawpepe</a:t>
            </a:r>
            <a:endParaRPr lang="en-US" sz="24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55DB53-9B63-4017-8E00-2C27FF55799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761" y="3225753"/>
            <a:ext cx="2972477" cy="4064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13AE9D-6CAC-4527-8842-33C54FA459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51" y="6183746"/>
            <a:ext cx="2813427" cy="37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1658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S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311992-98ED-430A-B587-F5677D613F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22" y="6263115"/>
            <a:ext cx="2439747" cy="32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210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B3266-6304-499E-B989-112863A3A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536DA-AB3B-496F-91D2-49AEAD75D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C9ECB-09E2-4F9B-9F0F-5F5F9655E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B0A55-F616-43BE-9F5E-2D386751E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00192-9A13-4AEA-865D-12FFD03E2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237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CF8E8-94B8-423A-9B51-80B4756B9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B8DED-C5FD-42DA-88A9-E62519F6B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8284A-E5F9-4654-A795-1DAF2E16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68A0D-0594-4712-A3CD-A2236272F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EC641-1CF9-4703-B0FC-89A51D630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E47E8-9286-43A7-836B-73FDBCBA5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58DB0-1053-47AC-B1EB-A762DCAF4E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0CC4F-5365-4D88-9019-FA8D8C0F2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91C1C7-0258-4C5D-B169-53CD91F94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FA166-6BBA-483B-A502-436A0D82B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156D9-DF0F-4DBD-991C-B3F73B068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71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252DF-99BC-4B77-BFF4-06C63A65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FFC90-F62B-45ED-AD9E-2FFD035EEA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6357CA-6250-4CAB-9B6E-10D2371EB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BEC339-F5EB-47D1-A4CB-8721435A16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F083D4-86B9-4592-8538-D0C46F1FB3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B776F0-049D-4047-B402-6DCA8B7E0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0657A2-9BA4-4CE7-A35C-3D180BB0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C13BDC-91C6-4E91-8E7C-45749C3E4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691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1A67D-020F-49F5-86FC-6856A7918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7B424F-D2E9-429F-A9B9-6B1C78B88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5CC0D5-63C7-4A44-94FB-4CB2406D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07F53F-976F-4C8A-829B-73DFB5B81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57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E17EF3-1F9C-4EA5-A614-9B2B03489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6E1274-B2A4-4BBF-92E5-8D2F383DF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95296-51E6-4DF9-823A-63BDB799C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6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89AEC-A7B2-402D-95D6-0FCC9F95E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1734F-1B4B-4613-8C1B-FB8F3D8E4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8C53A9-B787-4980-A218-72C106145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22513-E47C-473E-87E7-FDB82E4FF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C4D95-C1D4-48AA-A69E-B37CBE989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2FB81-202C-40BA-8DC8-B98B9AE5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31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E7C95-A54E-422E-89B2-8A08A3C09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6CDA19-F722-4CCD-9677-779F21A6C1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D816E8-8F02-46EE-96B7-754C2A449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6F514-5469-455C-AFFE-4878FE796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D4CB4-F187-4404-9741-02D5216E6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E2EE69-5E9C-479B-9670-FC341B30F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080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108401-5FC9-4F08-9D03-A8972BD37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55DC5-B7EF-480C-BE6D-89D576A14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2124B-91F9-415A-B30E-DE4582EE1E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3F915-1E44-49DC-A8A2-A6ECD24486D8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D4749-5152-401A-9CF1-49C49363C7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BD306-9A86-4BEB-9966-42BBB2E37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0DF93-A526-46C9-8642-41C14DBDA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719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989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5075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1F7A6-3263-4B41-BD01-6472633CA2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A Brief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36719-E6B9-41FF-B3B4-36070ED3622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77810" y="183123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n-US"/>
              <a:t>Erich Gamma’s PhD Thesis</a:t>
            </a:r>
          </a:p>
          <a:p>
            <a:pPr marL="0" indent="0">
              <a:buNone/>
            </a:pPr>
            <a:r>
              <a:rPr lang="en-US"/>
              <a:t>     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62D0C-B07A-4377-B8E5-D56EFFF519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098" y="2364240"/>
            <a:ext cx="4014928" cy="420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57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90937" y="316897"/>
            <a:ext cx="105156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Categories of Patterns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17080" y="1690688"/>
            <a:ext cx="10515600" cy="350961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Creational Patterns</a:t>
            </a:r>
          </a:p>
          <a:p>
            <a:endParaRPr lang="en-US"/>
          </a:p>
          <a:p>
            <a:r>
              <a:rPr lang="en-US"/>
              <a:t>Structural Patterns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Behavioral Patterns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42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57075" y="2423839"/>
            <a:ext cx="11791833" cy="23876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Creational Patterns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323916" y="3304717"/>
            <a:ext cx="9144000" cy="1655762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/>
              <a:t>Abstracts the instantiation process</a:t>
            </a:r>
          </a:p>
        </p:txBody>
      </p:sp>
    </p:spTree>
    <p:extLst>
      <p:ext uri="{BB962C8B-B14F-4D97-AF65-F5344CB8AC3E}">
        <p14:creationId xmlns:p14="http://schemas.microsoft.com/office/powerpoint/2010/main" val="2709518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894D7-342F-4E22-8328-8F3A7516D6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70498" y="387564"/>
            <a:ext cx="105156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Creational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0F213-011F-4004-93FB-C38B066B5B6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80741" y="1135316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n-US" b="1"/>
              <a:t>Factory Method </a:t>
            </a:r>
          </a:p>
          <a:p>
            <a:pPr marL="0" indent="0">
              <a:buNone/>
            </a:pPr>
            <a:endParaRPr lang="en-US"/>
          </a:p>
          <a:p>
            <a:r>
              <a:rPr lang="en-US" b="1"/>
              <a:t>Abstract Factory Method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Builder 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Prototype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Singleton </a:t>
            </a:r>
          </a:p>
        </p:txBody>
      </p:sp>
    </p:spTree>
    <p:extLst>
      <p:ext uri="{BB962C8B-B14F-4D97-AF65-F5344CB8AC3E}">
        <p14:creationId xmlns:p14="http://schemas.microsoft.com/office/powerpoint/2010/main" val="1959385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Factory Method Pattern</a:t>
            </a:r>
          </a:p>
        </p:txBody>
      </p:sp>
      <p:pic>
        <p:nvPicPr>
          <p:cNvPr id="1026" name="Picture 2" descr="http://media.istockphoto.com/vectors/robot-hands-and-conveyor-belt-controlled-by-engineer-vector-id515522344?k=6&amp;m=515522344&amp;s=170667a&amp;w=0&amp;h=OFF7CBnHUFtFCkanu3nFpPwqfIY7K-HW9OBM08xVqOo=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558" y="1084482"/>
            <a:ext cx="8183830" cy="496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3045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26422-6301-401F-BBB0-6D389CADEB4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F877D-6878-4275-B6E6-19FB67B9AFA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97653" y="2319289"/>
            <a:ext cx="9996693" cy="2033928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/>
              <a:t>“Define an interface for creating an object, but let subclasses decide which class to instantiate. The Factory method lets a class defer instantiation it uses to subclasses."</a:t>
            </a:r>
          </a:p>
        </p:txBody>
      </p:sp>
    </p:spTree>
    <p:extLst>
      <p:ext uri="{BB962C8B-B14F-4D97-AF65-F5344CB8AC3E}">
        <p14:creationId xmlns:p14="http://schemas.microsoft.com/office/powerpoint/2010/main" val="674568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C2453-A83A-4820-BC00-C91CFF664AE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508899"/>
            <a:ext cx="12192000" cy="1325563"/>
          </a:xfrm>
          <a:prstGeom prst="rect">
            <a:avLst/>
          </a:prstGeom>
        </p:spPr>
        <p:txBody>
          <a:bodyPr anchor="t"/>
          <a:lstStyle/>
          <a:p>
            <a:pPr algn="ctr"/>
            <a:r>
              <a:rPr lang="en-US"/>
              <a:t>Factory Method Example </a:t>
            </a:r>
          </a:p>
        </p:txBody>
      </p:sp>
    </p:spTree>
    <p:extLst>
      <p:ext uri="{BB962C8B-B14F-4D97-AF65-F5344CB8AC3E}">
        <p14:creationId xmlns:p14="http://schemas.microsoft.com/office/powerpoint/2010/main" val="2977734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1F7A6-3263-4B41-BD01-6472633CA2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 anchor="t"/>
          <a:lstStyle/>
          <a:p>
            <a:pPr algn="ctr"/>
            <a:r>
              <a:rPr lang="en-US"/>
              <a:t>Curiosity</a:t>
            </a:r>
            <a:endParaRPr lang="en-US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36719-E6B9-41FF-B3B4-36070ED3622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     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C6F369-F998-4DA1-88E6-7F5FD12DC7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273" y="1997912"/>
            <a:ext cx="5116370" cy="293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62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Factory Pattern UML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ECDBF9-2CB0-41F1-B9DA-A6A78736E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731" y="1550405"/>
            <a:ext cx="9256792" cy="436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210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1A50DC6-0F07-46A5-B4B9-FB37EE46B828}"/>
              </a:ext>
            </a:extLst>
          </p:cNvPr>
          <p:cNvSpPr txBox="1">
            <a:spLocks/>
          </p:cNvSpPr>
          <p:nvPr/>
        </p:nvSpPr>
        <p:spPr>
          <a:xfrm>
            <a:off x="158151" y="2766144"/>
            <a:ext cx="12192000" cy="1325563"/>
          </a:xfrm>
          <a:prstGeom prst="rect">
            <a:avLst/>
          </a:prstGeom>
        </p:spPr>
        <p:txBody>
          <a:bodyPr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Expanding Factory Method Example </a:t>
            </a:r>
          </a:p>
        </p:txBody>
      </p:sp>
    </p:spTree>
    <p:extLst>
      <p:ext uri="{BB962C8B-B14F-4D97-AF65-F5344CB8AC3E}">
        <p14:creationId xmlns:p14="http://schemas.microsoft.com/office/powerpoint/2010/main" val="1890569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CDB467-9B29-41F5-9EEB-9205BD35F4F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433" y="1011336"/>
            <a:ext cx="8297863" cy="446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43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DFC31-ECE8-4EDA-8238-E593206CAAB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Factory Pattern UML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9D704D2-5FC1-4D69-B512-9221079FE9E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1189671"/>
            <a:ext cx="11947525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985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023FA-B11E-462C-B623-9342C1FD74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 anchor="t"/>
          <a:lstStyle/>
          <a:p>
            <a:pPr algn="ctr"/>
            <a:r>
              <a:rPr lang="en-US"/>
              <a:t>Example of Dependencies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439B27-2288-4845-BA7A-3C861CD71ED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4188"/>
            <a:ext cx="9510713" cy="365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68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49E176-AD7E-40FF-9AAC-5FAEB50EBEC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175" y="497181"/>
            <a:ext cx="7562850" cy="497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51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8784D-E89B-422A-9A5D-0C32EFA6663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Factory Method Pattern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8BA74DA-0752-435F-A90F-60EEA0B053D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536" y="1488003"/>
            <a:ext cx="7796213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213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80C01-0867-452A-B526-3B84A0C8C20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Benefits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0A4CE-6525-461A-9B80-444500493D8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40495" y="1601233"/>
            <a:ext cx="11124265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endParaRPr lang="en-US"/>
          </a:p>
          <a:p>
            <a:r>
              <a:rPr lang="en-US"/>
              <a:t>Obtain objects without knowing its constructors</a:t>
            </a:r>
          </a:p>
          <a:p>
            <a:r>
              <a:rPr lang="en-US"/>
              <a:t>No need to know all the dependencies </a:t>
            </a:r>
          </a:p>
          <a:p>
            <a:r>
              <a:rPr lang="en-US"/>
              <a:t>Extensibility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3154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740B3-A1B9-46CF-88D3-E519EB5072E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7634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When to use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22C66-6DC4-46D0-9466-3F0D18E638E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92938" y="1960261"/>
            <a:ext cx="10515600" cy="4351338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Want a method to return one of the several objects that share the same super class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Decouple the logic of creating an object from the class that is consuming it </a:t>
            </a:r>
          </a:p>
        </p:txBody>
      </p:sp>
    </p:spTree>
    <p:extLst>
      <p:ext uri="{BB962C8B-B14F-4D97-AF65-F5344CB8AC3E}">
        <p14:creationId xmlns:p14="http://schemas.microsoft.com/office/powerpoint/2010/main" val="6634877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689D005F-07AA-48B7-8E6A-3ED7187C2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191" y="1237891"/>
            <a:ext cx="3994030" cy="399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3180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B8D78-EBF3-4E85-849D-F395FCBB897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Abstract Factory Pattern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EFF80-376A-469B-AC1D-A872FD3F6EA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9600" y="2657972"/>
            <a:ext cx="10972800" cy="1155700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b="1"/>
              <a:t>“Provides an interface for creating families of related or dependent objects without specifying their concrete classes” 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166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8CEAF-6032-4EA3-A504-ED179A3C26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96A05-F105-4CEA-B2D3-72A47A2BBC8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 rot="10800000" flipV="1">
            <a:off x="516103" y="4785582"/>
            <a:ext cx="8856663" cy="10191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Can get complicated 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1092BE-8411-44EC-98D9-6E843DE3D584}"/>
              </a:ext>
            </a:extLst>
          </p:cNvPr>
          <p:cNvSpPr txBox="1">
            <a:spLocks/>
          </p:cNvSpPr>
          <p:nvPr/>
        </p:nvSpPr>
        <p:spPr>
          <a:xfrm>
            <a:off x="624811" y="3784852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Challenges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96B858-674E-4EDC-B17B-E61490A986A7}"/>
              </a:ext>
            </a:extLst>
          </p:cNvPr>
          <p:cNvSpPr txBox="1">
            <a:spLocks/>
          </p:cNvSpPr>
          <p:nvPr/>
        </p:nvSpPr>
        <p:spPr>
          <a:xfrm>
            <a:off x="503539" y="1130091"/>
            <a:ext cx="11231261" cy="31100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Interfaces – Good for Unit Testing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Have objects interact through common interfaces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endParaRPr lang="en-US"/>
          </a:p>
          <a:p>
            <a:pPr marL="0" indent="0"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8639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693C6-2435-4462-9F46-2350E24D50A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Abstract Factory</a:t>
            </a:r>
          </a:p>
        </p:txBody>
      </p:sp>
      <p:pic>
        <p:nvPicPr>
          <p:cNvPr id="4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49D2F072-9C74-4078-B921-F57123D90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267" y="1425889"/>
            <a:ext cx="6179387" cy="561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450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32F7F0-91BF-46CB-BBA3-F2B74BEA058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0440" y="1991082"/>
            <a:ext cx="2151062" cy="2098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48EBB8-2E97-467C-8946-3D35A55C81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631" y="-33861"/>
            <a:ext cx="3899698" cy="38996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3D7583-77DD-4FFE-96C3-CC07B5E805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33" y="598658"/>
            <a:ext cx="3428510" cy="7941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4D4465-B627-4638-BB4F-CF6AAFD72A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822" y="4688054"/>
            <a:ext cx="2738934" cy="14939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365156-C6EB-48CF-9CED-03AE5612D0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89" y="4089556"/>
            <a:ext cx="7064737" cy="144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2285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21052F-1A7B-434B-8F3D-EBC8057553D5}"/>
              </a:ext>
            </a:extLst>
          </p:cNvPr>
          <p:cNvSpPr txBox="1"/>
          <p:nvPr/>
        </p:nvSpPr>
        <p:spPr>
          <a:xfrm>
            <a:off x="1705155" y="2790645"/>
            <a:ext cx="8738558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/>
              <a:t>Code Example</a:t>
            </a:r>
          </a:p>
        </p:txBody>
      </p:sp>
    </p:spTree>
    <p:extLst>
      <p:ext uri="{BB962C8B-B14F-4D97-AF65-F5344CB8AC3E}">
        <p14:creationId xmlns:p14="http://schemas.microsoft.com/office/powerpoint/2010/main" val="441382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1B9D2-F83B-438D-8404-03B96F97AE5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61708" y="72897"/>
            <a:ext cx="121920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Abstract Factory </a:t>
            </a:r>
          </a:p>
        </p:txBody>
      </p:sp>
      <p:pic>
        <p:nvPicPr>
          <p:cNvPr id="3" name="Picture 3" descr="A picture containing screenshot&#10;&#10;Description generated with high confidence">
            <a:extLst>
              <a:ext uri="{FF2B5EF4-FFF2-40B4-BE49-F238E27FC236}">
                <a16:creationId xmlns:a16="http://schemas.microsoft.com/office/drawing/2014/main" id="{1FC06075-BA6B-45EF-BD44-A44BB0181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056" y="718529"/>
            <a:ext cx="5690558" cy="613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5520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E8D0C-A918-45F8-8727-19F0CE47B93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764187" y="2456827"/>
            <a:ext cx="4716463" cy="132556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8000"/>
              <a:t>Questions? </a:t>
            </a:r>
          </a:p>
        </p:txBody>
      </p:sp>
    </p:spTree>
    <p:extLst>
      <p:ext uri="{BB962C8B-B14F-4D97-AF65-F5344CB8AC3E}">
        <p14:creationId xmlns:p14="http://schemas.microsoft.com/office/powerpoint/2010/main" val="28823050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88B392-AC35-4016-8746-A6574B6146E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144" y="1085460"/>
            <a:ext cx="82756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095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3EB17-D190-4C91-B892-BB15DB9724A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40270" y="4939765"/>
            <a:ext cx="7721600" cy="925512"/>
          </a:xfrm>
          <a:prstGeom prst="rect">
            <a:avLst/>
          </a:prstGeom>
        </p:spPr>
        <p:txBody>
          <a:bodyPr anchor="t"/>
          <a:lstStyle/>
          <a:p>
            <a:pPr algn="ctr"/>
            <a:r>
              <a:rPr lang="en-US"/>
              <a:t>Snagit Windows Core Team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D2C415-D4E6-4324-93A9-D7D3803ECB9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803" y="2128691"/>
            <a:ext cx="2519362" cy="25193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CD6376-C5A6-48C2-B759-B978E55429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91" y="555144"/>
            <a:ext cx="8038344" cy="108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988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699774" y="2036364"/>
            <a:ext cx="9144000" cy="311398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6600"/>
              <a:t>Factory Design Pattern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475381" y="3130813"/>
            <a:ext cx="9144000" cy="1655762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b="1"/>
              <a:t>Creating Objects Without Exposing the Logic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40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BA044-1603-4BBA-B3AB-69C1B51C1D3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What is a Design Pattern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AB89E-E5B4-4B55-8BE8-93C23C74728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58301" y="2038797"/>
            <a:ext cx="10515600" cy="289223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Common Vocabulary 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Project Structure Template</a:t>
            </a:r>
            <a:endParaRPr lang="en-US">
              <a:cs typeface="Calibri"/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465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04157" y="449272"/>
            <a:ext cx="105156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Benefit of a Design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004157" y="1859283"/>
            <a:ext cx="10515600" cy="2920280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Fast communication on how something works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Help break a problem down</a:t>
            </a:r>
          </a:p>
          <a:p>
            <a:endParaRPr lang="en-US"/>
          </a:p>
          <a:p>
            <a:r>
              <a:rPr lang="en-US"/>
              <a:t>Helps with classes/methods getting too big doing too much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Reduces Refactoring 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88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5AD07-80C0-40BD-B64F-B441C216D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642" y="451389"/>
            <a:ext cx="12192000" cy="1325563"/>
          </a:xfrm>
          <a:prstGeom prst="rect">
            <a:avLst/>
          </a:prstGeom>
        </p:spPr>
        <p:txBody>
          <a:bodyPr anchor="t"/>
          <a:lstStyle/>
          <a:p>
            <a:pPr algn="ctr"/>
            <a:r>
              <a:rPr lang="en-US"/>
              <a:t>SOLID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B128C-A474-4137-973B-110D6E043C6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940" y="1561292"/>
            <a:ext cx="12183373" cy="4696394"/>
          </a:xfrm>
          <a:prstGeom prst="rect">
            <a:avLst/>
          </a:prstGeom>
        </p:spPr>
        <p:txBody>
          <a:bodyPr anchor="t"/>
          <a:lstStyle/>
          <a:p>
            <a:pPr marL="0" indent="0" algn="ctr">
              <a:buNone/>
            </a:pPr>
            <a:r>
              <a:rPr lang="en-US" b="1"/>
              <a:t>Single Responsibility</a:t>
            </a:r>
            <a:r>
              <a:rPr lang="en-US" b="1">
                <a:cs typeface="Calibri"/>
              </a:rPr>
              <a:t> Principle</a:t>
            </a:r>
            <a:endParaRPr lang="en-US"/>
          </a:p>
          <a:p>
            <a:pPr marL="0" indent="0" algn="ctr">
              <a:buNone/>
            </a:pPr>
            <a:r>
              <a:rPr lang="en-US"/>
              <a:t>“</a:t>
            </a:r>
            <a:r>
              <a:rPr lang="en-US" i="1"/>
              <a:t>a class should have only a single responsibility”</a:t>
            </a:r>
            <a:endParaRPr lang="en-US">
              <a:cs typeface="Calibri"/>
            </a:endParaRPr>
          </a:p>
          <a:p>
            <a:pPr marL="0" indent="0" algn="ctr">
              <a:buNone/>
            </a:pPr>
            <a:endParaRPr lang="en-US" i="1" dirty="0"/>
          </a:p>
          <a:p>
            <a:pPr marL="0" indent="0" algn="ctr">
              <a:buNone/>
            </a:pPr>
            <a:r>
              <a:rPr lang="en-US" b="1"/>
              <a:t>Open/Closed Principle</a:t>
            </a:r>
            <a:endParaRPr lang="en-US" b="1">
              <a:cs typeface="Calibri"/>
            </a:endParaRPr>
          </a:p>
          <a:p>
            <a:pPr marL="0" indent="0" algn="ctr">
              <a:buNone/>
            </a:pPr>
            <a:r>
              <a:rPr lang="en-US"/>
              <a:t>“</a:t>
            </a:r>
            <a:r>
              <a:rPr lang="en-US" i="1"/>
              <a:t>should be open for extension, but closed for modification</a:t>
            </a:r>
            <a:r>
              <a:rPr lang="en-US"/>
              <a:t>”</a:t>
            </a:r>
            <a:endParaRPr lang="en-US">
              <a:cs typeface="Calibri"/>
            </a:endParaRP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/>
              <a:t>Liskov substitution principle</a:t>
            </a:r>
            <a:endParaRPr lang="en-US" b="1">
              <a:cs typeface="Calibri"/>
            </a:endParaRPr>
          </a:p>
          <a:p>
            <a:pPr marL="0" indent="0" algn="ctr">
              <a:buNone/>
            </a:pPr>
            <a:r>
              <a:rPr lang="en-US" i="1"/>
              <a:t>"Objects should be replaceable with instances of their subtypes without altering the correctness of that program</a:t>
            </a:r>
            <a:r>
              <a:rPr lang="en-US" i="1">
                <a:cs typeface="Calibri"/>
              </a:rPr>
              <a:t>"</a:t>
            </a:r>
          </a:p>
          <a:p>
            <a:pPr marL="0" indent="0" algn="ctr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9701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3BEF06-0CA0-4C97-94E7-1BB8B6DE8634}"/>
              </a:ext>
            </a:extLst>
          </p:cNvPr>
          <p:cNvSpPr txBox="1"/>
          <p:nvPr/>
        </p:nvSpPr>
        <p:spPr>
          <a:xfrm>
            <a:off x="345057" y="1935194"/>
            <a:ext cx="11415622" cy="267765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>
                <a:cs typeface="Segoe UI"/>
              </a:rPr>
              <a:t>Interface Segregation Principle</a:t>
            </a:r>
            <a:r>
              <a:rPr lang="en-US" sz="2800">
                <a:cs typeface="Segoe UI"/>
              </a:rPr>
              <a:t>​</a:t>
            </a:r>
            <a:endParaRPr lang="en-US" sz="2800">
              <a:latin typeface="Segoe UI"/>
              <a:cs typeface="Segoe UI"/>
            </a:endParaRPr>
          </a:p>
          <a:p>
            <a:pPr algn="ctr"/>
            <a:r>
              <a:rPr lang="en-US" sz="2800" i="1">
                <a:cs typeface="Segoe UI"/>
              </a:rPr>
              <a:t>"Many client-specific interfaces are better than one general-purpose interface"</a:t>
            </a:r>
            <a:r>
              <a:rPr lang="en-US" sz="2800">
                <a:cs typeface="Segoe UI"/>
              </a:rPr>
              <a:t>​</a:t>
            </a:r>
            <a:endParaRPr lang="en-US" sz="2800">
              <a:latin typeface="Segoe UI"/>
              <a:cs typeface="Segoe UI"/>
            </a:endParaRPr>
          </a:p>
          <a:p>
            <a:pPr algn="ctr"/>
            <a:endParaRPr lang="en-US" sz="2800" dirty="0">
              <a:latin typeface="Segoe UI"/>
              <a:cs typeface="Segoe UI"/>
            </a:endParaRPr>
          </a:p>
          <a:p>
            <a:pPr algn="ctr"/>
            <a:r>
              <a:rPr lang="en-US" sz="2800" b="1">
                <a:cs typeface="Segoe UI"/>
              </a:rPr>
              <a:t>Dependency Inversion Principle</a:t>
            </a:r>
            <a:r>
              <a:rPr lang="en-US" sz="2800">
                <a:cs typeface="Segoe UI"/>
              </a:rPr>
              <a:t>​</a:t>
            </a:r>
            <a:endParaRPr lang="en-US" sz="2800">
              <a:latin typeface="Segoe UI"/>
              <a:cs typeface="Segoe UI"/>
            </a:endParaRPr>
          </a:p>
          <a:p>
            <a:pPr algn="ctr"/>
            <a:r>
              <a:rPr lang="en-US" sz="2800" i="1">
                <a:cs typeface="Segoe UI"/>
              </a:rPr>
              <a:t>"One should depend upon abstractions, [not] concretions"</a:t>
            </a:r>
            <a:r>
              <a:rPr lang="en-US" sz="2800">
                <a:cs typeface="Segoe UI"/>
              </a:rPr>
              <a:t>​</a:t>
            </a:r>
            <a:endParaRPr lang="en-US" sz="2800">
              <a:latin typeface="Segoe UI"/>
              <a:cs typeface="Segoe U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23218F-2427-4FEB-B678-2BB691461E39}"/>
              </a:ext>
            </a:extLst>
          </p:cNvPr>
          <p:cNvSpPr txBox="1"/>
          <p:nvPr/>
        </p:nvSpPr>
        <p:spPr>
          <a:xfrm>
            <a:off x="-14377" y="598098"/>
            <a:ext cx="12134490" cy="76944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>
                <a:latin typeface="Calibri Light"/>
              </a:rPr>
              <a:t>SOLID Principles</a:t>
            </a:r>
            <a:endParaRPr lang="en-US" sz="4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7558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33</Slides>
  <Notes>15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Office Theme</vt:lpstr>
      <vt:lpstr>Storyboard Layouts</vt:lpstr>
      <vt:lpstr>PowerPoint Presentation</vt:lpstr>
      <vt:lpstr>PowerPoint Presentation</vt:lpstr>
      <vt:lpstr>PowerPoint Presentation</vt:lpstr>
      <vt:lpstr>Snagit Windows Core Team</vt:lpstr>
      <vt:lpstr>Factory Design Pattern </vt:lpstr>
      <vt:lpstr>What is a Design Pattern ?</vt:lpstr>
      <vt:lpstr>Benefit of a Design Pattern</vt:lpstr>
      <vt:lpstr>SOLID Principles</vt:lpstr>
      <vt:lpstr>PowerPoint Presentation</vt:lpstr>
      <vt:lpstr>A Brief History</vt:lpstr>
      <vt:lpstr>Categories of Patterns</vt:lpstr>
      <vt:lpstr>Creational Patterns</vt:lpstr>
      <vt:lpstr>Creational Patterns</vt:lpstr>
      <vt:lpstr>Factory Method Pattern</vt:lpstr>
      <vt:lpstr>Definition</vt:lpstr>
      <vt:lpstr>Factory Method Example </vt:lpstr>
      <vt:lpstr>Curiosity</vt:lpstr>
      <vt:lpstr>Factory Pattern UML</vt:lpstr>
      <vt:lpstr>PowerPoint Presentation</vt:lpstr>
      <vt:lpstr>Factory Pattern UML</vt:lpstr>
      <vt:lpstr>Example of Dependencies </vt:lpstr>
      <vt:lpstr>PowerPoint Presentation</vt:lpstr>
      <vt:lpstr>Factory Method Pattern</vt:lpstr>
      <vt:lpstr>Benefits </vt:lpstr>
      <vt:lpstr>When to use it?</vt:lpstr>
      <vt:lpstr>PowerPoint Presentation</vt:lpstr>
      <vt:lpstr>Abstract Factory Pattern </vt:lpstr>
      <vt:lpstr>Benefits</vt:lpstr>
      <vt:lpstr>Abstract Factory</vt:lpstr>
      <vt:lpstr>PowerPoint Presentation</vt:lpstr>
      <vt:lpstr>Abstract Factory </vt:lpstr>
      <vt:lpstr>Questions?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40</cp:revision>
  <dcterms:modified xsi:type="dcterms:W3CDTF">2018-04-17T21:36:48Z</dcterms:modified>
</cp:coreProperties>
</file>

<file path=docProps/thumbnail.jpeg>
</file>